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56" r:id="rId2"/>
    <p:sldId id="257" r:id="rId3"/>
    <p:sldId id="259" r:id="rId4"/>
    <p:sldId id="260" r:id="rId5"/>
    <p:sldId id="262" r:id="rId6"/>
    <p:sldId id="261" r:id="rId7"/>
    <p:sldId id="269" r:id="rId8"/>
    <p:sldId id="264" r:id="rId9"/>
    <p:sldId id="265" r:id="rId10"/>
    <p:sldId id="266" r:id="rId11"/>
    <p:sldId id="267" r:id="rId12"/>
    <p:sldId id="270" r:id="rId13"/>
    <p:sldId id="271" r:id="rId14"/>
    <p:sldId id="272" r:id="rId15"/>
    <p:sldId id="268" r:id="rId16"/>
    <p:sldId id="258" r:id="rId17"/>
    <p:sldId id="273" r:id="rId18"/>
    <p:sldId id="274" r:id="rId19"/>
    <p:sldId id="276" r:id="rId20"/>
    <p:sldId id="277" r:id="rId21"/>
    <p:sldId id="278" r:id="rId22"/>
    <p:sldId id="279" r:id="rId23"/>
    <p:sldId id="281" r:id="rId24"/>
    <p:sldId id="282" r:id="rId25"/>
    <p:sldId id="280" r:id="rId26"/>
    <p:sldId id="283" r:id="rId27"/>
    <p:sldId id="284" r:id="rId28"/>
    <p:sldId id="285" r:id="rId29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0916" autoAdjust="0"/>
  </p:normalViewPr>
  <p:slideViewPr>
    <p:cSldViewPr>
      <p:cViewPr varScale="1">
        <p:scale>
          <a:sx n="86" d="100"/>
          <a:sy n="86" d="100"/>
        </p:scale>
        <p:origin x="1518" y="3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349345-4DA3-4D3A-954D-0635065F779A}" type="datetimeFigureOut">
              <a:rPr lang="zh-CN" altLang="en-US" smtClean="0"/>
              <a:t>2016/11/14</a:t>
            </a:fld>
            <a:endParaRPr lang="zh-CN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EB8B83-A421-4F64-9CED-4D633B07A6E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22023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Bake path finding in Navigation page first.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620E5F-2C63-4304-AAA7-2AD68F5DCE58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08552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// This is a collider trigger as the child of the enemy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public class 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EnemySight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: 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MonoBehaviour</a:t>
            </a:r>
            <a:endParaRPr lang="en-US" altLang="zh-CN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{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public float 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fieldOfViewAngle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110f;           // Number of degrees, 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centred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on forward, for the enemy see.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public bool 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playerInSight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;                      // Whether or not the player is currently sighted.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public Vector3 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personalLastSighting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;            // Last place this enemy spotted the player.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public static Vector3 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resetPos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Vector3.back;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private 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GameObject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player;                      // Reference to the player.</a:t>
            </a:r>
          </a:p>
          <a:p>
            <a:endParaRPr lang="zh-CN" alt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void Awake()</a:t>
            </a:r>
          </a:p>
          <a:p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{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player = 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GameObject.FindGameObjectWithTag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("Player"/*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Tags.player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*/);</a:t>
            </a:r>
          </a:p>
          <a:p>
            <a:endParaRPr lang="zh-CN" alt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// Set the personal sighting and the previous sighting to the reset position.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personalLastSighting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resetPos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;</a:t>
            </a:r>
          </a:p>
          <a:p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</a:t>
            </a:r>
          </a:p>
          <a:p>
            <a:endParaRPr lang="zh-CN" alt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void 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OnTriggerStay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(Collider other)</a:t>
            </a:r>
          </a:p>
          <a:p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{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// If the player has entered the trigger sphere...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if (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other.gameObject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== player)</a:t>
            </a:r>
          </a:p>
          <a:p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{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    // By default the player is not in sight.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    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playerInSight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false;</a:t>
            </a:r>
          </a:p>
          <a:p>
            <a:endParaRPr lang="zh-CN" alt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    // Create a vector from the enemy to the player and store the angle between it and forward.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    Vector3 direction = 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other.transform.position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- 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transform.position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;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    float angle = Vector3.Angle(direction, 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transform.forward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);</a:t>
            </a:r>
          </a:p>
          <a:p>
            <a:endParaRPr lang="zh-CN" alt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    // If the angle between forward and where the player is, is less than half the angle of view...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    if (angle &lt; 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fieldOfViewAngle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* 0.5f)</a:t>
            </a:r>
          </a:p>
          <a:p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    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{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        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RaycastHit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hit;</a:t>
            </a:r>
          </a:p>
          <a:p>
            <a:endParaRPr lang="zh-CN" alt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        // ... and if a 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raycast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towards the player hits something...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        if (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Physics.Raycast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transform.position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+ 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transform.up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direction.normalized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out hit, 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col.radius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))</a:t>
            </a:r>
          </a:p>
          <a:p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        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{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            // ... and if the 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raycast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hits the player...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            if (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hit.collider.gameObject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== player)</a:t>
            </a:r>
          </a:p>
          <a:p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            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{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                // ... the player is in sight.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                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playerInSight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true;</a:t>
            </a:r>
          </a:p>
          <a:p>
            <a:endParaRPr lang="zh-CN" alt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                // Set the last global sighting is the players current position.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                //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lastPlayerSighting.position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player.transform.position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;</a:t>
            </a:r>
          </a:p>
          <a:p>
            <a:endParaRPr lang="zh-CN" alt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                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personalLastSighting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player.transform.position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;</a:t>
            </a:r>
          </a:p>
          <a:p>
            <a:endParaRPr lang="zh-CN" alt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            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</a:t>
            </a:r>
          </a:p>
          <a:p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        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</a:t>
            </a:r>
          </a:p>
          <a:p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    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</a:t>
            </a:r>
          </a:p>
          <a:p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</a:t>
            </a:r>
          </a:p>
          <a:p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</a:t>
            </a:r>
          </a:p>
          <a:p>
            <a:endParaRPr lang="zh-CN" alt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void 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OnTriggerExit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(Collider other)</a:t>
            </a:r>
          </a:p>
          <a:p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{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// If the player leaves the trigger zone...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if (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other.gameObject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== player)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    // ... the player is not in sight.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    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playerInSight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false;</a:t>
            </a:r>
          </a:p>
          <a:p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</a:t>
            </a:r>
          </a:p>
          <a:p>
            <a:endParaRPr lang="zh-CN" altLang="en-US" dirty="0" smtClean="0"/>
          </a:p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EB8B83-A421-4F64-9CED-4D633B07A6E0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60972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using 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System.Collections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;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using 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System.Collections.Generic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;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using 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UnityEngine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;</a:t>
            </a:r>
          </a:p>
          <a:p>
            <a:endParaRPr lang="zh-CN" alt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public class 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EnemyPatrol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: 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MonoBehaviour</a:t>
            </a:r>
            <a:endParaRPr lang="en-US" altLang="zh-CN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{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public float 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patrolSpeed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2f;                          // The 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nav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mesh agent's speed when patrolling.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public float 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chaseSpeed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5f;                           // The 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nav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mesh agent's speed when chasing.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public float 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chaseWaitTime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5f;                        // The amount of time to wait when the last sighting is reached.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public float 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patrolWaitTime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1f;                       // The amount of time to wait when the patrol way point is reached.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public Transform 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patrolWayPoints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;                       // An array of transforms for the patrol route.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public float 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shootRotSpeed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5f;                        // Turning speed when aiming at something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public 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GameObject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disappearEffect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null;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public float 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effectDurationTime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1f;</a:t>
            </a:r>
          </a:p>
          <a:p>
            <a:endParaRPr lang="zh-CN" alt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zh-CN" alt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zh-CN" alt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private 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EnemySight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enemySight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;                          // Reference to the 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EnemySight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script.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private 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UnityEngine.AI.NavMeshAgent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nav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;                // Reference to the 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nav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mesh agent.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private float 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chaseTimer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;                               // A timer for the 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chaseWaitTime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private float 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patrolTimer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;                              // A timer for the 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patrolWaitTime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private 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wayPointIndex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0;                          // A counter for the way point array.</a:t>
            </a:r>
          </a:p>
          <a:p>
            <a:endParaRPr lang="zh-CN" alt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private bool chase = false;                             // </a:t>
            </a:r>
          </a:p>
          <a:p>
            <a:endParaRPr lang="zh-CN" alt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void Awake()</a:t>
            </a:r>
          </a:p>
          <a:p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{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// Get the enemy sight among the children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enemySight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transform.Find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("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EnemySight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").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GetComponent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EnemySight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&gt;();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Debug.Assert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enemySight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);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nav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GetComponent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UnityEngine.AI.NavMeshAgent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&gt;();</a:t>
            </a:r>
          </a:p>
          <a:p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</a:t>
            </a:r>
          </a:p>
          <a:p>
            <a:endParaRPr lang="zh-CN" alt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zh-CN" alt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void Update()</a:t>
            </a:r>
          </a:p>
          <a:p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{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// If the player is in sight and is alive...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if (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enemySight.playerInSight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// ... shoot.</a:t>
            </a:r>
          </a:p>
          <a:p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{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    Shooting();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    chase = true;</a:t>
            </a:r>
          </a:p>
          <a:p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</a:t>
            </a:r>
          </a:p>
          <a:p>
            <a:endParaRPr lang="zh-CN" alt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// If the player has been sighted and isn't dead...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else if (chase)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    // ... chase.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    Chasing();</a:t>
            </a:r>
          </a:p>
          <a:p>
            <a:endParaRPr lang="zh-CN" alt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// Otherwise...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else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// ... patrol.</a:t>
            </a:r>
          </a:p>
          <a:p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{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    Patrolling();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    //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Debug.Log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("Patrol!");</a:t>
            </a:r>
          </a:p>
          <a:p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</a:t>
            </a:r>
          </a:p>
          <a:p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</a:t>
            </a:r>
          </a:p>
          <a:p>
            <a:endParaRPr lang="zh-CN" alt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void Shooting()</a:t>
            </a:r>
          </a:p>
          <a:p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{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// Implement shooting function</a:t>
            </a:r>
          </a:p>
          <a:p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</a:t>
            </a:r>
          </a:p>
          <a:p>
            <a:endParaRPr lang="zh-CN" alt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zh-CN" alt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void Chasing()</a:t>
            </a:r>
          </a:p>
          <a:p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{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//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Debug.Log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("Chasing");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nav.Resume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();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// Create a vector from the enemy to the last sighting of the player.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Vector3 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sightingDeltaPos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enemySight.personalLastSighting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- 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transform.position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;</a:t>
            </a:r>
          </a:p>
          <a:p>
            <a:endParaRPr lang="zh-CN" alt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// If the 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last personal sighting of the player is not close...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if (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sightingDeltaPos.sqrMagnitude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&gt; 4f)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    // ... set the destination for the 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NavMeshAgent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to the last personal sighting of the player.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    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nav.destination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enemySight.personalLastSighting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;</a:t>
            </a:r>
          </a:p>
          <a:p>
            <a:endParaRPr lang="zh-CN" alt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// Set the appropriate speed for the 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NavMeshAgent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nav.speed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chaseSpeed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;</a:t>
            </a:r>
          </a:p>
          <a:p>
            <a:endParaRPr lang="zh-CN" alt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// If near the last personal sighting...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if (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nav.remainingDistance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&lt; 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nav.stoppingDistance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</a:t>
            </a:r>
          </a:p>
          <a:p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{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    // ... increment the timer.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    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chaseTimer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+= 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Time.deltaTime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;</a:t>
            </a:r>
          </a:p>
          <a:p>
            <a:endParaRPr lang="zh-CN" alt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    // If the timer exceeds the wait time...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    if (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chaseTimer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&gt;= 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chaseWaitTime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</a:t>
            </a:r>
          </a:p>
          <a:p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    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{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        // ... reset last global sighting, the last personal sighting and the timer.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        //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lastPlayerSighting.position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lastPlayerSighting.resetPosition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;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        chase = false;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        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chaseTimer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0f;</a:t>
            </a:r>
          </a:p>
          <a:p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    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</a:t>
            </a:r>
          </a:p>
          <a:p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else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    // If not near the last sighting personal sighting of the player, reset the timer.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    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chaseTimer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0f;</a:t>
            </a:r>
          </a:p>
          <a:p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</a:t>
            </a:r>
          </a:p>
          <a:p>
            <a:endParaRPr lang="zh-CN" alt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zh-CN" alt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void Patrolling()</a:t>
            </a:r>
          </a:p>
          <a:p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{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nav.Resume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();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// Set an appropriate speed for the 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NavMeshAgent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nav.speed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patrolSpeed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;</a:t>
            </a:r>
          </a:p>
          <a:p>
            <a:endParaRPr lang="zh-CN" alt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// If near the next waypoint or there is no destination...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if (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nav.remainingDistance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&lt; 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nav.stoppingDistance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</a:t>
            </a:r>
          </a:p>
          <a:p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{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    // ... increment the timer.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    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patrolTimer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+= 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Time.deltaTime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;</a:t>
            </a:r>
          </a:p>
          <a:p>
            <a:endParaRPr lang="zh-CN" alt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    // If the timer exceeds the wait time...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    if (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patrolTimer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&gt;= 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patrolWaitTime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</a:t>
            </a:r>
          </a:p>
          <a:p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    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{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        // ... increment the 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wayPointIndex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        if (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wayPointIndex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== 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patrolWayPoints.childCount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- 1)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            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wayPointIndex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0;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        else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            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wayPointIndex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++;</a:t>
            </a:r>
          </a:p>
          <a:p>
            <a:endParaRPr lang="zh-CN" alt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        // Reset the timer.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        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patrolTimer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0;</a:t>
            </a:r>
          </a:p>
          <a:p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    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</a:t>
            </a:r>
          </a:p>
          <a:p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else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    // If not near a destination, reset the timer.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    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patrolTimer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0;</a:t>
            </a:r>
          </a:p>
          <a:p>
            <a:endParaRPr lang="zh-CN" alt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// Set the destination to the 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patrolWayPoint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nav.destination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patrolWayPoints.GetChild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wayPointIndex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).position;</a:t>
            </a:r>
          </a:p>
          <a:p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</a:t>
            </a:r>
          </a:p>
          <a:p>
            <a:endParaRPr lang="zh-CN" alt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EB8B83-A421-4F64-9CED-4D633B07A6E0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88243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EB8B83-A421-4F64-9CED-4D633B07A6E0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74759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2016/11/14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2016/11/14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2016/11/14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2016/11/14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2016/11/14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2016/11/14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2016/11/14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2016/11/14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2016/11/14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2016/11/14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2016/11/14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2016/11/14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file:///C:\Program%20Files\Unity%205.5.0b4\Editor\Data\Documentation\en\Manual\class-Avatar.html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smtClean="0"/>
              <a:t>Shoot Tutorial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 err="1" smtClean="0"/>
              <a:t>Honglei</a:t>
            </a:r>
            <a:r>
              <a:rPr lang="en-US" altLang="zh-CN" dirty="0" smtClean="0"/>
              <a:t> Han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098265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Setting proper camera parameters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187" t="4000" b="11223"/>
          <a:stretch/>
        </p:blipFill>
        <p:spPr bwMode="auto">
          <a:xfrm>
            <a:off x="3419872" y="1412776"/>
            <a:ext cx="2323301" cy="53233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248529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err="1" smtClean="0"/>
              <a:t>Mecanim</a:t>
            </a:r>
            <a:endParaRPr lang="zh-CN" alt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23199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2135" y="548680"/>
            <a:ext cx="6191250" cy="3095625"/>
          </a:xfrm>
        </p:spPr>
      </p:pic>
      <p:sp>
        <p:nvSpPr>
          <p:cNvPr id="8" name="Rectangle 7"/>
          <p:cNvSpPr/>
          <p:nvPr/>
        </p:nvSpPr>
        <p:spPr>
          <a:xfrm>
            <a:off x="179512" y="3861048"/>
            <a:ext cx="903649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+mj-lt"/>
              <a:buAutoNum type="arabicPeriod"/>
            </a:pPr>
            <a:r>
              <a:rPr lang="en-US" altLang="zh-CN" dirty="0">
                <a:solidFill>
                  <a:srgbClr val="455463"/>
                </a:solidFill>
                <a:latin typeface="Open Sans"/>
              </a:rPr>
              <a:t>Animation clips are imported from an external source or created within </a:t>
            </a:r>
            <a:r>
              <a:rPr lang="en-US" altLang="zh-CN" dirty="0" smtClean="0">
                <a:solidFill>
                  <a:srgbClr val="455463"/>
                </a:solidFill>
                <a:latin typeface="Open Sans"/>
              </a:rPr>
              <a:t>Unity.</a:t>
            </a:r>
            <a:endParaRPr lang="en-US" altLang="zh-CN" dirty="0">
              <a:solidFill>
                <a:srgbClr val="455463"/>
              </a:solidFill>
              <a:latin typeface="Open Sans"/>
            </a:endParaRPr>
          </a:p>
          <a:p>
            <a:pPr>
              <a:buFont typeface="+mj-lt"/>
              <a:buAutoNum type="arabicPeriod"/>
            </a:pPr>
            <a:r>
              <a:rPr lang="en-US" altLang="zh-CN" dirty="0">
                <a:solidFill>
                  <a:srgbClr val="455463"/>
                </a:solidFill>
                <a:latin typeface="Open Sans"/>
              </a:rPr>
              <a:t>The animation clips are placed and arranged in an Animator </a:t>
            </a:r>
            <a:r>
              <a:rPr lang="en-US" altLang="zh-CN" dirty="0" smtClean="0">
                <a:solidFill>
                  <a:srgbClr val="455463"/>
                </a:solidFill>
                <a:latin typeface="Open Sans"/>
              </a:rPr>
              <a:t>Controller.</a:t>
            </a:r>
            <a:endParaRPr lang="en-US" altLang="zh-CN" dirty="0">
              <a:solidFill>
                <a:srgbClr val="455463"/>
              </a:solidFill>
              <a:latin typeface="Open Sans"/>
            </a:endParaRPr>
          </a:p>
          <a:p>
            <a:pPr>
              <a:buFont typeface="+mj-lt"/>
              <a:buAutoNum type="arabicPeriod"/>
            </a:pPr>
            <a:r>
              <a:rPr lang="en-US" altLang="zh-CN" dirty="0">
                <a:solidFill>
                  <a:srgbClr val="455463"/>
                </a:solidFill>
                <a:latin typeface="Open Sans"/>
              </a:rPr>
              <a:t>The rigged character model </a:t>
            </a:r>
            <a:r>
              <a:rPr lang="en-US" altLang="zh-CN" dirty="0" smtClean="0">
                <a:solidFill>
                  <a:srgbClr val="455463"/>
                </a:solidFill>
                <a:latin typeface="Open Sans"/>
              </a:rPr>
              <a:t>has </a:t>
            </a:r>
            <a:r>
              <a:rPr lang="en-US" altLang="zh-CN" dirty="0">
                <a:solidFill>
                  <a:srgbClr val="455463"/>
                </a:solidFill>
                <a:latin typeface="Open Sans"/>
              </a:rPr>
              <a:t>a specific configuration of bones which are mapped to Unity’s common </a:t>
            </a:r>
            <a:r>
              <a:rPr lang="en-US" altLang="zh-CN" u="sng" dirty="0">
                <a:solidFill>
                  <a:srgbClr val="B83C82"/>
                </a:solidFill>
                <a:latin typeface="Open Sans"/>
                <a:hlinkClick r:id="rId3" action="ppaction://hlinkfile"/>
              </a:rPr>
              <a:t>Avatar</a:t>
            </a:r>
            <a:r>
              <a:rPr lang="en-US" altLang="zh-CN" dirty="0">
                <a:solidFill>
                  <a:srgbClr val="455463"/>
                </a:solidFill>
                <a:latin typeface="Open Sans"/>
              </a:rPr>
              <a:t> </a:t>
            </a:r>
            <a:r>
              <a:rPr lang="en-US" altLang="zh-CN" dirty="0" smtClean="0">
                <a:solidFill>
                  <a:srgbClr val="455463"/>
                </a:solidFill>
                <a:latin typeface="Open Sans"/>
              </a:rPr>
              <a:t>format.</a:t>
            </a:r>
            <a:endParaRPr lang="en-US" altLang="zh-CN" dirty="0">
              <a:solidFill>
                <a:srgbClr val="455463"/>
              </a:solidFill>
              <a:latin typeface="Open Sans"/>
            </a:endParaRPr>
          </a:p>
          <a:p>
            <a:pPr>
              <a:buFont typeface="+mj-lt"/>
              <a:buAutoNum type="arabicPeriod"/>
            </a:pPr>
            <a:r>
              <a:rPr lang="en-US" altLang="zh-CN" dirty="0">
                <a:solidFill>
                  <a:srgbClr val="455463"/>
                </a:solidFill>
                <a:latin typeface="Open Sans"/>
              </a:rPr>
              <a:t>When animating the character model, it has an Animator component </a:t>
            </a:r>
            <a:r>
              <a:rPr lang="en-US" altLang="zh-CN" dirty="0" smtClean="0">
                <a:solidFill>
                  <a:srgbClr val="455463"/>
                </a:solidFill>
                <a:latin typeface="Open Sans"/>
              </a:rPr>
              <a:t>attached</a:t>
            </a:r>
            <a:endParaRPr lang="en-US" altLang="zh-CN" b="0" i="0" dirty="0">
              <a:solidFill>
                <a:srgbClr val="455463"/>
              </a:solidFill>
              <a:effectLst/>
              <a:latin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6994810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Animation Transitions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625" y="1624012"/>
            <a:ext cx="7524750" cy="3609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6037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1700808"/>
            <a:ext cx="7339661" cy="2304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2973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Using multi-layer animation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132" y="1772816"/>
            <a:ext cx="8353736" cy="3408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1893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Mask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/>
              <a:t>The Mask property is there to specify the mask used on this </a:t>
            </a:r>
            <a:r>
              <a:rPr lang="en-US" altLang="zh-CN" dirty="0" smtClean="0"/>
              <a:t>layer</a:t>
            </a:r>
          </a:p>
          <a:p>
            <a:r>
              <a:rPr lang="en-US" altLang="zh-CN" dirty="0" smtClean="0"/>
              <a:t>For </a:t>
            </a:r>
            <a:r>
              <a:rPr lang="en-US" altLang="zh-CN" dirty="0"/>
              <a:t>example if you wanted to play a throwing animation on just the upper body of your model, while having your character also able to walk, run or stand still at the same time, you would use a mask on the layer which plays the throwing animation where the upper body sections are </a:t>
            </a:r>
            <a:r>
              <a:rPr lang="en-US" altLang="zh-CN" dirty="0" smtClean="0"/>
              <a:t>defined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357245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1770" y="1700808"/>
            <a:ext cx="2640459" cy="4451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6894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smtClean="0"/>
              <a:t>Actor AI</a:t>
            </a:r>
            <a:endParaRPr lang="zh-CN" alt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82366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Add AI to enemies, mainly path </a:t>
            </a:r>
            <a:r>
              <a:rPr lang="en-US" altLang="zh-CN" dirty="0" smtClean="0"/>
              <a:t>finding</a:t>
            </a:r>
          </a:p>
          <a:p>
            <a:r>
              <a:rPr lang="en-US" altLang="zh-CN" dirty="0" smtClean="0"/>
              <a:t>Bake navigation</a:t>
            </a:r>
            <a:endParaRPr lang="en-US" altLang="zh-CN" dirty="0" smtClean="0"/>
          </a:p>
          <a:p>
            <a:endParaRPr lang="en-US" altLang="zh-CN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2780928"/>
            <a:ext cx="4937723" cy="383397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3060" y="2852936"/>
            <a:ext cx="3175517" cy="3196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0801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Outline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 smtClean="0"/>
              <a:t>New scene</a:t>
            </a:r>
          </a:p>
          <a:p>
            <a:r>
              <a:rPr lang="en-US" altLang="zh-CN" dirty="0" smtClean="0"/>
              <a:t>3</a:t>
            </a:r>
            <a:r>
              <a:rPr lang="en-US" altLang="zh-CN" baseline="30000" dirty="0" smtClean="0"/>
              <a:t>rd</a:t>
            </a:r>
            <a:r>
              <a:rPr lang="en-US" altLang="zh-CN" dirty="0" smtClean="0"/>
              <a:t> Person controller</a:t>
            </a:r>
          </a:p>
          <a:p>
            <a:r>
              <a:rPr lang="en-US" altLang="zh-CN" dirty="0" smtClean="0"/>
              <a:t>Using </a:t>
            </a:r>
            <a:r>
              <a:rPr lang="en-US" altLang="zh-CN" dirty="0" err="1" smtClean="0"/>
              <a:t>Mecanim</a:t>
            </a:r>
            <a:endParaRPr lang="en-US" altLang="zh-CN" dirty="0" smtClean="0"/>
          </a:p>
          <a:p>
            <a:r>
              <a:rPr lang="en-US" altLang="zh-CN" dirty="0" smtClean="0"/>
              <a:t>Enemy patrol, and react</a:t>
            </a:r>
          </a:p>
          <a:p>
            <a:r>
              <a:rPr lang="en-US" altLang="zh-CN" dirty="0" smtClean="0"/>
              <a:t>Weapon system</a:t>
            </a:r>
          </a:p>
          <a:p>
            <a:r>
              <a:rPr lang="en-US" altLang="zh-CN" dirty="0" smtClean="0"/>
              <a:t>Adding interactive items</a:t>
            </a:r>
          </a:p>
          <a:p>
            <a:r>
              <a:rPr lang="en-US" altLang="zh-CN" dirty="0" smtClean="0"/>
              <a:t>Dropping random items</a:t>
            </a:r>
          </a:p>
          <a:p>
            <a:r>
              <a:rPr lang="en-US" altLang="zh-CN" dirty="0"/>
              <a:t>UI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030850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Add </a:t>
            </a:r>
            <a:r>
              <a:rPr lang="en-US" altLang="zh-CN" dirty="0" err="1" smtClean="0"/>
              <a:t>NavMeshAgent</a:t>
            </a:r>
            <a:r>
              <a:rPr lang="en-US" altLang="zh-CN" dirty="0" smtClean="0"/>
              <a:t> to AI models</a:t>
            </a:r>
            <a:endParaRPr lang="zh-CN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49744" b="18036"/>
          <a:stretch/>
        </p:blipFill>
        <p:spPr>
          <a:xfrm>
            <a:off x="2411760" y="2132856"/>
            <a:ext cx="4824536" cy="4426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213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Use script to give them destination</a:t>
            </a:r>
            <a:endParaRPr lang="zh-CN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2276872"/>
            <a:ext cx="7153216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4779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Rectangle 3"/>
          <p:cNvSpPr/>
          <p:nvPr/>
        </p:nvSpPr>
        <p:spPr>
          <a:xfrm>
            <a:off x="143508" y="1700808"/>
            <a:ext cx="8856984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dirty="0" smtClean="0">
                <a:latin typeface="新宋体" panose="02010609030101010101" pitchFamily="49" charset="-122"/>
                <a:ea typeface="新宋体" panose="02010609030101010101" pitchFamily="49" charset="-122"/>
              </a:rPr>
              <a:t>   </a:t>
            </a:r>
            <a:r>
              <a:rPr lang="en-US" altLang="zh-CN" dirty="0" smtClean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public</a:t>
            </a:r>
            <a:r>
              <a:rPr lang="en-US" altLang="zh-CN" dirty="0" smtClean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dirty="0">
                <a:solidFill>
                  <a:srgbClr val="2B91A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Transform</a:t>
            </a:r>
            <a:r>
              <a:rPr lang="en-US" altLang="zh-CN" dirty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dirty="0" err="1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destPoint</a:t>
            </a:r>
            <a:r>
              <a:rPr lang="en-US" altLang="zh-CN" dirty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;                             </a:t>
            </a:r>
          </a:p>
          <a:p>
            <a:r>
              <a:rPr lang="en-US" altLang="zh-CN" dirty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</a:t>
            </a:r>
            <a:r>
              <a:rPr lang="en-US" altLang="zh-CN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private</a:t>
            </a:r>
            <a:r>
              <a:rPr lang="en-US" altLang="zh-CN" dirty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dirty="0" err="1">
                <a:solidFill>
                  <a:srgbClr val="2B91A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NavMeshAgent</a:t>
            </a:r>
            <a:r>
              <a:rPr lang="en-US" altLang="zh-CN" dirty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dirty="0" err="1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nav</a:t>
            </a:r>
            <a:r>
              <a:rPr lang="en-US" altLang="zh-CN" dirty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;</a:t>
            </a:r>
          </a:p>
          <a:p>
            <a:endParaRPr lang="zh-CN" altLang="en-US" dirty="0">
              <a:solidFill>
                <a:prstClr val="black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r>
              <a:rPr lang="en-US" altLang="zh-CN" dirty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</a:t>
            </a:r>
            <a:r>
              <a:rPr lang="en-US" altLang="zh-CN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void</a:t>
            </a:r>
            <a:r>
              <a:rPr lang="en-US" altLang="zh-CN" dirty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Awake()</a:t>
            </a:r>
          </a:p>
          <a:p>
            <a:r>
              <a:rPr lang="zh-CN" altLang="en-US" dirty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</a:t>
            </a:r>
            <a:r>
              <a:rPr lang="en-US" altLang="zh-CN" dirty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{</a:t>
            </a:r>
          </a:p>
          <a:p>
            <a:r>
              <a:rPr lang="en-US" altLang="zh-CN" dirty="0" smtClean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    </a:t>
            </a:r>
            <a:r>
              <a:rPr lang="en-US" altLang="zh-CN" dirty="0" err="1" smtClean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nav</a:t>
            </a:r>
            <a:r>
              <a:rPr lang="en-US" altLang="zh-CN" dirty="0" smtClean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= </a:t>
            </a:r>
            <a:r>
              <a:rPr lang="en-US" altLang="zh-CN" dirty="0" err="1" smtClean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GetComponent</a:t>
            </a:r>
            <a:r>
              <a:rPr lang="en-US" altLang="zh-CN" dirty="0" smtClean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&lt;</a:t>
            </a:r>
            <a:r>
              <a:rPr lang="en-US" altLang="zh-CN" dirty="0" err="1" smtClean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UnityEngine.AI.</a:t>
            </a:r>
            <a:r>
              <a:rPr lang="en-US" altLang="zh-CN" dirty="0" err="1" smtClean="0">
                <a:solidFill>
                  <a:srgbClr val="2B91A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NavMeshAgent</a:t>
            </a:r>
            <a:r>
              <a:rPr lang="en-US" altLang="zh-CN" dirty="0" smtClean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&gt;();  </a:t>
            </a:r>
          </a:p>
          <a:p>
            <a:r>
              <a:rPr lang="en-US" altLang="zh-CN" dirty="0" smtClean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    </a:t>
            </a:r>
            <a:r>
              <a:rPr lang="en-US" altLang="zh-CN" dirty="0" smtClean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if</a:t>
            </a:r>
            <a:r>
              <a:rPr lang="en-US" altLang="zh-CN" dirty="0" smtClean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(!</a:t>
            </a:r>
            <a:r>
              <a:rPr lang="en-US" altLang="zh-CN" dirty="0" err="1" smtClean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nav</a:t>
            </a:r>
            <a:r>
              <a:rPr lang="en-US" altLang="zh-CN" dirty="0" smtClean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)</a:t>
            </a:r>
          </a:p>
          <a:p>
            <a:r>
              <a:rPr lang="en-US" altLang="zh-CN" dirty="0" smtClean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        </a:t>
            </a:r>
            <a:r>
              <a:rPr lang="en-US" altLang="zh-CN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return</a:t>
            </a:r>
            <a:r>
              <a:rPr lang="en-US" altLang="zh-CN" dirty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;</a:t>
            </a:r>
          </a:p>
          <a:p>
            <a:r>
              <a:rPr lang="en-US" altLang="zh-CN" dirty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    </a:t>
            </a:r>
            <a:r>
              <a:rPr lang="en-US" altLang="zh-CN" dirty="0" err="1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Init</a:t>
            </a:r>
            <a:r>
              <a:rPr lang="en-US" altLang="zh-CN" dirty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();</a:t>
            </a:r>
          </a:p>
          <a:p>
            <a:r>
              <a:rPr lang="zh-CN" altLang="en-US" dirty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</a:t>
            </a:r>
            <a:r>
              <a:rPr lang="en-US" altLang="zh-CN" dirty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}</a:t>
            </a:r>
          </a:p>
          <a:p>
            <a:r>
              <a:rPr lang="en-US" altLang="zh-CN" dirty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</a:t>
            </a:r>
            <a:r>
              <a:rPr lang="en-US" altLang="zh-CN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public</a:t>
            </a:r>
            <a:r>
              <a:rPr lang="en-US" altLang="zh-CN" dirty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void</a:t>
            </a:r>
            <a:r>
              <a:rPr lang="en-US" altLang="zh-CN" dirty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dirty="0" err="1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Init</a:t>
            </a:r>
            <a:r>
              <a:rPr lang="en-US" altLang="zh-CN" dirty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()</a:t>
            </a:r>
          </a:p>
          <a:p>
            <a:r>
              <a:rPr lang="zh-CN" altLang="en-US" dirty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</a:t>
            </a:r>
            <a:r>
              <a:rPr lang="en-US" altLang="zh-CN" dirty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{</a:t>
            </a:r>
          </a:p>
          <a:p>
            <a:r>
              <a:rPr lang="en-US" altLang="zh-CN" dirty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    </a:t>
            </a:r>
            <a:r>
              <a:rPr lang="en-US" altLang="zh-CN" dirty="0" err="1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nav.SetDestination</a:t>
            </a:r>
            <a:r>
              <a:rPr lang="en-US" altLang="zh-CN" dirty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(</a:t>
            </a:r>
            <a:r>
              <a:rPr lang="en-US" altLang="zh-CN" dirty="0" err="1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destPoint.position</a:t>
            </a:r>
            <a:r>
              <a:rPr lang="en-US" altLang="zh-CN" dirty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);     </a:t>
            </a:r>
            <a:r>
              <a:rPr lang="en-US" altLang="zh-CN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// set </a:t>
            </a:r>
            <a:r>
              <a:rPr lang="en-US" altLang="zh-CN" dirty="0" err="1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nav</a:t>
            </a:r>
            <a:r>
              <a:rPr lang="en-US" altLang="zh-CN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destination</a:t>
            </a:r>
            <a:endParaRPr lang="en-US" altLang="zh-CN" dirty="0">
              <a:solidFill>
                <a:prstClr val="black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r>
              <a:rPr lang="zh-CN" altLang="en-US" dirty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</a:t>
            </a:r>
            <a:r>
              <a:rPr lang="en-US" altLang="zh-CN" dirty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}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504169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The sight of enemy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Create an empty game </a:t>
            </a:r>
            <a:r>
              <a:rPr lang="en-US" altLang="zh-CN" dirty="0"/>
              <a:t>object named </a:t>
            </a:r>
            <a:r>
              <a:rPr lang="en-US" altLang="zh-CN" dirty="0" err="1"/>
              <a:t>EnemySight</a:t>
            </a:r>
            <a:endParaRPr lang="en-US" altLang="zh-CN" dirty="0" smtClean="0"/>
          </a:p>
          <a:p>
            <a:r>
              <a:rPr lang="en-US" altLang="zh-CN" dirty="0" smtClean="0"/>
              <a:t>Add a sphere collider to it, adjust the radius, and set it as Trigger</a:t>
            </a:r>
          </a:p>
          <a:p>
            <a:endParaRPr lang="zh-CN" alt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5856" y="3789040"/>
            <a:ext cx="2635002" cy="2581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6840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Set the sight game object as the child of the enemy</a:t>
            </a:r>
          </a:p>
          <a:p>
            <a:r>
              <a:rPr lang="en-US" altLang="zh-CN" dirty="0" smtClean="0"/>
              <a:t>Give it a script named </a:t>
            </a:r>
            <a:r>
              <a:rPr lang="en-US" altLang="zh-CN" dirty="0" err="1"/>
              <a:t>EnemySight</a:t>
            </a:r>
            <a:endParaRPr lang="en-US" altLang="zh-CN" dirty="0"/>
          </a:p>
          <a:p>
            <a:r>
              <a:rPr lang="en-US" altLang="zh-CN" dirty="0" smtClean="0"/>
              <a:t>The script can judge weather the player is inside the sight of the sphere collider or not</a:t>
            </a:r>
          </a:p>
          <a:p>
            <a:r>
              <a:rPr lang="en-US" altLang="zh-CN" dirty="0" smtClean="0"/>
              <a:t>In Enemy script, it will be used as the option if the enemy chase the player or patrol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272834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Patrol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In enemy behavior script, use </a:t>
            </a:r>
            <a:r>
              <a:rPr lang="en-US" altLang="zh-CN" dirty="0" err="1" smtClean="0"/>
              <a:t>enemysight</a:t>
            </a:r>
            <a:r>
              <a:rPr lang="en-US" altLang="zh-CN" dirty="0" smtClean="0"/>
              <a:t> to control the enemy patrol status</a:t>
            </a:r>
          </a:p>
          <a:p>
            <a:r>
              <a:rPr lang="en-US" altLang="zh-CN" dirty="0" smtClean="0"/>
              <a:t>Set stopping distance to a acceptable value</a:t>
            </a:r>
            <a:endParaRPr lang="zh-CN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2782" y="3863181"/>
            <a:ext cx="2678435" cy="2342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346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smtClean="0"/>
              <a:t>Weapon</a:t>
            </a:r>
            <a:endParaRPr lang="zh-CN" alt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92748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Weapon constitution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Gun + bullet</a:t>
            </a:r>
          </a:p>
          <a:p>
            <a:pPr lvl="1"/>
            <a:r>
              <a:rPr lang="en-US" altLang="zh-CN" dirty="0" smtClean="0"/>
              <a:t>Gun: shoot frequency, ammo, fire direction</a:t>
            </a:r>
          </a:p>
          <a:p>
            <a:pPr lvl="1"/>
            <a:r>
              <a:rPr lang="en-US" altLang="zh-CN" dirty="0" smtClean="0"/>
              <a:t>Bullet: damage, speed, damage type</a:t>
            </a:r>
          </a:p>
          <a:p>
            <a:r>
              <a:rPr lang="en-US" altLang="zh-CN" dirty="0" smtClean="0"/>
              <a:t>Player to control it</a:t>
            </a:r>
          </a:p>
          <a:p>
            <a:pPr lvl="1"/>
            <a:r>
              <a:rPr lang="en-US" altLang="zh-CN" dirty="0" smtClean="0"/>
              <a:t>Player script to handle weapon change, fire, pick up items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9814089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Grab a gun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284473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New </a:t>
            </a:r>
            <a:r>
              <a:rPr lang="en-US" altLang="zh-CN" dirty="0" smtClean="0"/>
              <a:t>scene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09" t="-1024" r="69844" b="62291"/>
          <a:stretch/>
        </p:blipFill>
        <p:spPr bwMode="auto">
          <a:xfrm>
            <a:off x="1907704" y="1844824"/>
            <a:ext cx="4673302" cy="3320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010774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Add terrain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937" b="41444"/>
          <a:stretch/>
        </p:blipFill>
        <p:spPr bwMode="auto">
          <a:xfrm>
            <a:off x="2208312" y="1700808"/>
            <a:ext cx="4581525" cy="5019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920381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And other game objects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312" b="41222"/>
          <a:stretch/>
        </p:blipFill>
        <p:spPr bwMode="auto">
          <a:xfrm>
            <a:off x="2123728" y="1340768"/>
            <a:ext cx="4524375" cy="5038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056793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Drag a 3</a:t>
            </a:r>
            <a:r>
              <a:rPr lang="en-US" altLang="zh-CN" baseline="30000" dirty="0" smtClean="0"/>
              <a:t>rd</a:t>
            </a:r>
            <a:r>
              <a:rPr lang="en-US" altLang="zh-CN" dirty="0" smtClean="0"/>
              <a:t> person controller into the scene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250" b="50223"/>
          <a:stretch/>
        </p:blipFill>
        <p:spPr bwMode="auto">
          <a:xfrm>
            <a:off x="2123728" y="1628800"/>
            <a:ext cx="4533900" cy="426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792065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1196752"/>
            <a:ext cx="6893161" cy="4245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3946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Configure a proper camera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250" b="49000"/>
          <a:stretch/>
        </p:blipFill>
        <p:spPr bwMode="auto">
          <a:xfrm>
            <a:off x="2483768" y="1484784"/>
            <a:ext cx="4533900" cy="437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345599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77" t="60000" r="68736" b="13889"/>
          <a:stretch/>
        </p:blipFill>
        <p:spPr bwMode="auto">
          <a:xfrm>
            <a:off x="2411760" y="2204864"/>
            <a:ext cx="3914776" cy="2238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70536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341</TotalTime>
  <Words>1418</Words>
  <Application>Microsoft Office PowerPoint</Application>
  <PresentationFormat>On-screen Show (4:3)</PresentationFormat>
  <Paragraphs>264</Paragraphs>
  <Slides>28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Open Sans</vt:lpstr>
      <vt:lpstr>宋体</vt:lpstr>
      <vt:lpstr>新宋体</vt:lpstr>
      <vt:lpstr>Arial</vt:lpstr>
      <vt:lpstr>Calibri</vt:lpstr>
      <vt:lpstr>Office 主题</vt:lpstr>
      <vt:lpstr>Shoot Tutorial</vt:lpstr>
      <vt:lpstr>Outline</vt:lpstr>
      <vt:lpstr>New scene</vt:lpstr>
      <vt:lpstr>Add terrain</vt:lpstr>
      <vt:lpstr>And other game objects</vt:lpstr>
      <vt:lpstr>Drag a 3rd person controller into the scene</vt:lpstr>
      <vt:lpstr>PowerPoint Presentation</vt:lpstr>
      <vt:lpstr>Configure a proper camera</vt:lpstr>
      <vt:lpstr>PowerPoint Presentation</vt:lpstr>
      <vt:lpstr>Setting proper camera parameters</vt:lpstr>
      <vt:lpstr>Mecanim</vt:lpstr>
      <vt:lpstr>PowerPoint Presentation</vt:lpstr>
      <vt:lpstr>Animation Transitions</vt:lpstr>
      <vt:lpstr>PowerPoint Presentation</vt:lpstr>
      <vt:lpstr>Using multi-layer animation</vt:lpstr>
      <vt:lpstr>Mask</vt:lpstr>
      <vt:lpstr>PowerPoint Presentation</vt:lpstr>
      <vt:lpstr>Actor AI</vt:lpstr>
      <vt:lpstr>PowerPoint Presentation</vt:lpstr>
      <vt:lpstr>PowerPoint Presentation</vt:lpstr>
      <vt:lpstr>PowerPoint Presentation</vt:lpstr>
      <vt:lpstr>PowerPoint Presentation</vt:lpstr>
      <vt:lpstr>The sight of enemy</vt:lpstr>
      <vt:lpstr>PowerPoint Presentation</vt:lpstr>
      <vt:lpstr>Patrol</vt:lpstr>
      <vt:lpstr>Weapon</vt:lpstr>
      <vt:lpstr>Weapon constitution</vt:lpstr>
      <vt:lpstr>Grab a gun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Shoot Tutorial</dc:title>
  <dc:creator>HL H</dc:creator>
  <cp:lastModifiedBy>HL H</cp:lastModifiedBy>
  <cp:revision>61</cp:revision>
  <dcterms:created xsi:type="dcterms:W3CDTF">2016-02-11T21:29:50Z</dcterms:created>
  <dcterms:modified xsi:type="dcterms:W3CDTF">2016-11-15T02:59:04Z</dcterms:modified>
</cp:coreProperties>
</file>